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65" r:id="rId4"/>
  </p:sldMasterIdLst>
  <p:notesMasterIdLst>
    <p:notesMasterId r:id="rId20"/>
  </p:notesMasterIdLst>
  <p:handoutMasterIdLst>
    <p:handoutMasterId r:id="rId21"/>
  </p:handoutMasterIdLst>
  <p:sldIdLst>
    <p:sldId id="257" r:id="rId5"/>
    <p:sldId id="298" r:id="rId6"/>
    <p:sldId id="288" r:id="rId7"/>
    <p:sldId id="289" r:id="rId8"/>
    <p:sldId id="290" r:id="rId9"/>
    <p:sldId id="295" r:id="rId10"/>
    <p:sldId id="299" r:id="rId11"/>
    <p:sldId id="297" r:id="rId12"/>
    <p:sldId id="296" r:id="rId13"/>
    <p:sldId id="293" r:id="rId14"/>
    <p:sldId id="279" r:id="rId15"/>
    <p:sldId id="292" r:id="rId16"/>
    <p:sldId id="291" r:id="rId17"/>
    <p:sldId id="286" r:id="rId18"/>
    <p:sldId id="28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1602" autoAdjust="0"/>
  </p:normalViewPr>
  <p:slideViewPr>
    <p:cSldViewPr snapToGrid="0">
      <p:cViewPr varScale="1">
        <p:scale>
          <a:sx n="72" d="100"/>
          <a:sy n="72" d="100"/>
        </p:scale>
        <p:origin x="1446" y="66"/>
      </p:cViewPr>
      <p:guideLst>
        <p:guide orient="horz" pos="946"/>
        <p:guide orient="horz" pos="1620"/>
        <p:guide orient="horz" pos="517"/>
        <p:guide pos="3642"/>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67BC-4B82-87AD-E436EECAA6C8}"/>
              </c:ext>
            </c:extLst>
          </c:dPt>
          <c:dPt>
            <c:idx val="8"/>
            <c:invertIfNegative val="0"/>
            <c:bubble3D val="0"/>
            <c:spPr>
              <a:solidFill>
                <a:srgbClr val="00B050"/>
              </a:solidFill>
              <a:ln>
                <a:noFill/>
              </a:ln>
              <a:effectLst/>
            </c:spPr>
            <c:extLst>
              <c:ext xmlns:c16="http://schemas.microsoft.com/office/drawing/2014/chart" uri="{C3380CC4-5D6E-409C-BE32-E72D297353CC}">
                <c16:uniqueId val="{00000003-67BC-4B82-87AD-E436EECAA6C8}"/>
              </c:ext>
            </c:extLst>
          </c:dPt>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Sheet1!$F$5:$F$16</c:f>
              <c:strCache>
                <c:ptCount val="12"/>
                <c:pt idx="0">
                  <c:v>Germany</c:v>
                </c:pt>
                <c:pt idx="1">
                  <c:v>Sweden</c:v>
                </c:pt>
                <c:pt idx="2">
                  <c:v>France</c:v>
                </c:pt>
                <c:pt idx="3">
                  <c:v>Netherlands</c:v>
                </c:pt>
                <c:pt idx="4">
                  <c:v>Denmark</c:v>
                </c:pt>
                <c:pt idx="5">
                  <c:v>Austria</c:v>
                </c:pt>
                <c:pt idx="6">
                  <c:v>Belgium</c:v>
                </c:pt>
                <c:pt idx="7">
                  <c:v>Average (not incl. UK)</c:v>
                </c:pt>
                <c:pt idx="8">
                  <c:v>UK </c:v>
                </c:pt>
                <c:pt idx="9">
                  <c:v>Finland</c:v>
                </c:pt>
                <c:pt idx="10">
                  <c:v>Ireland</c:v>
                </c:pt>
                <c:pt idx="11">
                  <c:v>Italy</c:v>
                </c:pt>
              </c:strCache>
            </c:strRef>
          </c:cat>
          <c:val>
            <c:numRef>
              <c:f>Sheet1!$G$5:$G$16</c:f>
              <c:numCache>
                <c:formatCode>General</c:formatCode>
                <c:ptCount val="12"/>
                <c:pt idx="0">
                  <c:v>11.1</c:v>
                </c:pt>
                <c:pt idx="1">
                  <c:v>11.1</c:v>
                </c:pt>
                <c:pt idx="2">
                  <c:v>11</c:v>
                </c:pt>
                <c:pt idx="3">
                  <c:v>10.8</c:v>
                </c:pt>
                <c:pt idx="4">
                  <c:v>10.6</c:v>
                </c:pt>
                <c:pt idx="5">
                  <c:v>10.4</c:v>
                </c:pt>
                <c:pt idx="6">
                  <c:v>10.4</c:v>
                </c:pt>
                <c:pt idx="7">
                  <c:v>10.4</c:v>
                </c:pt>
                <c:pt idx="8">
                  <c:v>9.8000000000000007</c:v>
                </c:pt>
                <c:pt idx="9">
                  <c:v>9.6</c:v>
                </c:pt>
                <c:pt idx="10">
                  <c:v>9.4</c:v>
                </c:pt>
                <c:pt idx="11">
                  <c:v>9.1</c:v>
                </c:pt>
              </c:numCache>
            </c:numRef>
          </c:val>
          <c:extLst>
            <c:ext xmlns:c16="http://schemas.microsoft.com/office/drawing/2014/chart" uri="{C3380CC4-5D6E-409C-BE32-E72D297353CC}">
              <c16:uniqueId val="{00000004-67BC-4B82-87AD-E436EECAA6C8}"/>
            </c:ext>
          </c:extLst>
        </c:ser>
        <c:dLbls>
          <c:dLblPos val="outEnd"/>
          <c:showLegendKey val="0"/>
          <c:showVal val="1"/>
          <c:showCatName val="0"/>
          <c:showSerName val="0"/>
          <c:showPercent val="0"/>
          <c:showBubbleSize val="0"/>
        </c:dLbls>
        <c:gapWidth val="219"/>
        <c:overlap val="-27"/>
        <c:axId val="59684736"/>
        <c:axId val="59700736"/>
      </c:barChart>
      <c:catAx>
        <c:axId val="596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9700736"/>
        <c:crosses val="autoZero"/>
        <c:auto val="1"/>
        <c:lblAlgn val="ctr"/>
        <c:lblOffset val="100"/>
        <c:noMultiLvlLbl val="0"/>
      </c:catAx>
      <c:valAx>
        <c:axId val="5970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US"/>
                  <a:t>Health spend as a % of 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96847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11/30/2017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11/30/2017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a:t>
            </a:fld>
            <a:endParaRPr lang="en-GB"/>
          </a:p>
        </p:txBody>
      </p:sp>
    </p:spTree>
    <p:extLst>
      <p:ext uri="{BB962C8B-B14F-4D97-AF65-F5344CB8AC3E}">
        <p14:creationId xmlns:p14="http://schemas.microsoft.com/office/powerpoint/2010/main" val="67991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11</a:t>
            </a:fld>
            <a:endParaRPr lang="en-GB"/>
          </a:p>
        </p:txBody>
      </p:sp>
    </p:spTree>
    <p:extLst>
      <p:ext uri="{BB962C8B-B14F-4D97-AF65-F5344CB8AC3E}">
        <p14:creationId xmlns:p14="http://schemas.microsoft.com/office/powerpoint/2010/main" val="60151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12</a:t>
            </a:fld>
            <a:endParaRPr lang="en-GB"/>
          </a:p>
        </p:txBody>
      </p:sp>
    </p:spTree>
    <p:extLst>
      <p:ext uri="{BB962C8B-B14F-4D97-AF65-F5344CB8AC3E}">
        <p14:creationId xmlns:p14="http://schemas.microsoft.com/office/powerpoint/2010/main" val="315574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13</a:t>
            </a:fld>
            <a:endParaRPr lang="en-GB"/>
          </a:p>
        </p:txBody>
      </p:sp>
    </p:spTree>
    <p:extLst>
      <p:ext uri="{BB962C8B-B14F-4D97-AF65-F5344CB8AC3E}">
        <p14:creationId xmlns:p14="http://schemas.microsoft.com/office/powerpoint/2010/main" val="296093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None of these are necessarily inevitable. How can we protect General Practice? </a:t>
            </a:r>
          </a:p>
        </p:txBody>
      </p:sp>
      <p:sp>
        <p:nvSpPr>
          <p:cNvPr id="4" name="Slide Number Placeholder 3"/>
          <p:cNvSpPr>
            <a:spLocks noGrp="1"/>
          </p:cNvSpPr>
          <p:nvPr>
            <p:ph type="sldNum" sz="quarter" idx="10"/>
          </p:nvPr>
        </p:nvSpPr>
        <p:spPr/>
        <p:txBody>
          <a:bodyPr/>
          <a:lstStyle/>
          <a:p>
            <a:fld id="{87B44F72-B667-724A-817B-C8D52BA16B5C}" type="slidenum">
              <a:rPr lang="en-GB" smtClean="0"/>
              <a:t>14</a:t>
            </a:fld>
            <a:endParaRPr lang="en-GB"/>
          </a:p>
        </p:txBody>
      </p:sp>
    </p:spTree>
    <p:extLst>
      <p:ext uri="{BB962C8B-B14F-4D97-AF65-F5344CB8AC3E}">
        <p14:creationId xmlns:p14="http://schemas.microsoft.com/office/powerpoint/2010/main" val="394314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a:t>
            </a:fld>
            <a:endParaRPr lang="en-GB"/>
          </a:p>
        </p:txBody>
      </p:sp>
    </p:spTree>
    <p:extLst>
      <p:ext uri="{BB962C8B-B14F-4D97-AF65-F5344CB8AC3E}">
        <p14:creationId xmlns:p14="http://schemas.microsoft.com/office/powerpoint/2010/main" val="226181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a:t>
            </a:fld>
            <a:endParaRPr lang="en-GB"/>
          </a:p>
        </p:txBody>
      </p:sp>
    </p:spTree>
    <p:extLst>
      <p:ext uri="{BB962C8B-B14F-4D97-AF65-F5344CB8AC3E}">
        <p14:creationId xmlns:p14="http://schemas.microsoft.com/office/powerpoint/2010/main" val="59129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5</a:t>
            </a:fld>
            <a:endParaRPr lang="en-GB"/>
          </a:p>
        </p:txBody>
      </p:sp>
    </p:spTree>
    <p:extLst>
      <p:ext uri="{BB962C8B-B14F-4D97-AF65-F5344CB8AC3E}">
        <p14:creationId xmlns:p14="http://schemas.microsoft.com/office/powerpoint/2010/main" val="400799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6</a:t>
            </a:fld>
            <a:endParaRPr lang="en-GB"/>
          </a:p>
        </p:txBody>
      </p:sp>
    </p:spTree>
    <p:extLst>
      <p:ext uri="{BB962C8B-B14F-4D97-AF65-F5344CB8AC3E}">
        <p14:creationId xmlns:p14="http://schemas.microsoft.com/office/powerpoint/2010/main" val="257471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7</a:t>
            </a:fld>
            <a:endParaRPr lang="en-GB"/>
          </a:p>
        </p:txBody>
      </p:sp>
    </p:spTree>
    <p:extLst>
      <p:ext uri="{BB962C8B-B14F-4D97-AF65-F5344CB8AC3E}">
        <p14:creationId xmlns:p14="http://schemas.microsoft.com/office/powerpoint/2010/main" val="27205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8</a:t>
            </a:fld>
            <a:endParaRPr lang="en-GB"/>
          </a:p>
        </p:txBody>
      </p:sp>
    </p:spTree>
    <p:extLst>
      <p:ext uri="{BB962C8B-B14F-4D97-AF65-F5344CB8AC3E}">
        <p14:creationId xmlns:p14="http://schemas.microsoft.com/office/powerpoint/2010/main" val="15097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9</a:t>
            </a:fld>
            <a:endParaRPr lang="en-GB"/>
          </a:p>
        </p:txBody>
      </p:sp>
    </p:spTree>
    <p:extLst>
      <p:ext uri="{BB962C8B-B14F-4D97-AF65-F5344CB8AC3E}">
        <p14:creationId xmlns:p14="http://schemas.microsoft.com/office/powerpoint/2010/main" val="266240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10</a:t>
            </a:fld>
            <a:endParaRPr lang="en-GB"/>
          </a:p>
        </p:txBody>
      </p:sp>
    </p:spTree>
    <p:extLst>
      <p:ext uri="{BB962C8B-B14F-4D97-AF65-F5344CB8AC3E}">
        <p14:creationId xmlns:p14="http://schemas.microsoft.com/office/powerpoint/2010/main" val="115021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3" y="1289050"/>
            <a:ext cx="4137025" cy="3049588"/>
          </a:xfrm>
        </p:spPr>
        <p:txBody>
          <a:bodyPr/>
          <a:lstStyle/>
          <a:p>
            <a:r>
              <a:rPr lang="en-US"/>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30 November,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251100"/>
            <a:ext cx="8393704" cy="3087538"/>
          </a:xfrm>
        </p:spPr>
        <p:txBody>
          <a:bodyPr/>
          <a:lstStyle/>
          <a:p>
            <a:r>
              <a:rPr lang="en-US"/>
              <a:t>Click icon to add chart</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30 November,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US"/>
              <a:t>Click icon to add table</a:t>
            </a:r>
            <a:endParaRPr lang="en-GB"/>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30 November, 2017</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30 November, 2017</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30 November, 2017</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30 November, 2017</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30 November, 2017</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30 November, 2017</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30 November, 2017</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30 November,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30 November, 2017</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30 November, 2017</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30 November, 2017</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30 November,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30 November,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30 November, 2017</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30 November,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1" y="1295399"/>
            <a:ext cx="4124607" cy="3048873"/>
          </a:xfrm>
        </p:spPr>
        <p:txBody>
          <a:bodyPr/>
          <a:lstStyle/>
          <a:p>
            <a:r>
              <a:rPr lang="en-US"/>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30 November, 2017</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30 November,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30 November, 2017</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30 November, 2017</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30 November, 2017</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30 November, 2017</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30 November, 2017</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GB" dirty="0"/>
              <a:t>Dr </a:t>
            </a:r>
            <a:r>
              <a:rPr lang="en-GB" dirty="0" err="1"/>
              <a:t>Preeti</a:t>
            </a:r>
            <a:r>
              <a:rPr lang="en-GB" dirty="0"/>
              <a:t> Shukla </a:t>
            </a:r>
          </a:p>
          <a:p>
            <a:r>
              <a:rPr lang="en-GB" dirty="0"/>
              <a:t>Deputy GPC policy lead</a:t>
            </a:r>
          </a:p>
        </p:txBody>
      </p:sp>
      <p:sp>
        <p:nvSpPr>
          <p:cNvPr id="4" name="Title 3"/>
          <p:cNvSpPr>
            <a:spLocks noGrp="1"/>
          </p:cNvSpPr>
          <p:nvPr>
            <p:ph type="title"/>
          </p:nvPr>
        </p:nvSpPr>
        <p:spPr>
          <a:xfrm>
            <a:off x="388044" y="256365"/>
            <a:ext cx="3936449" cy="1246495"/>
          </a:xfrm>
        </p:spPr>
        <p:txBody>
          <a:bodyPr/>
          <a:lstStyle/>
          <a:p>
            <a:r>
              <a:rPr lang="en-GB" dirty="0"/>
              <a:t>Our profession, our future</a:t>
            </a:r>
          </a:p>
        </p:txBody>
      </p:sp>
      <p:sp>
        <p:nvSpPr>
          <p:cNvPr id="3" name="Date Placeholder 2"/>
          <p:cNvSpPr>
            <a:spLocks noGrp="1"/>
          </p:cNvSpPr>
          <p:nvPr>
            <p:ph type="dt" sz="half" idx="2"/>
          </p:nvPr>
        </p:nvSpPr>
        <p:spPr/>
        <p:txBody>
          <a:bodyPr/>
          <a:lstStyle/>
          <a:p>
            <a:fld id="{DCA246D6-0145-8F42-988A-D1647772ACB2}" type="datetime3">
              <a:rPr lang="en-GB" smtClean="0"/>
              <a:t>30 November, 2017</a:t>
            </a:fld>
            <a:endParaRPr lang="en-US"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Taurus Federation – Herefordshire </a:t>
            </a:r>
          </a:p>
        </p:txBody>
      </p:sp>
      <p:sp>
        <p:nvSpPr>
          <p:cNvPr id="3" name="Content Placeholder 2"/>
          <p:cNvSpPr>
            <a:spLocks noGrp="1"/>
          </p:cNvSpPr>
          <p:nvPr>
            <p:ph idx="1"/>
          </p:nvPr>
        </p:nvSpPr>
        <p:spPr>
          <a:xfrm>
            <a:off x="388043" y="958351"/>
            <a:ext cx="8284319" cy="3062391"/>
          </a:xfrm>
        </p:spPr>
        <p:txBody>
          <a:bodyPr/>
          <a:lstStyle/>
          <a:p>
            <a:pPr marL="285750" lvl="0" indent="-285750">
              <a:spcAft>
                <a:spcPts val="1200"/>
              </a:spcAft>
              <a:buFontTx/>
              <a:buChar char="-"/>
            </a:pPr>
            <a:r>
              <a:rPr lang="en-GB" sz="1800" dirty="0"/>
              <a:t>Idea originated with LMC and anxiety about a ‘Virgin type threat’. </a:t>
            </a:r>
          </a:p>
          <a:p>
            <a:pPr marL="285750" lvl="0" indent="-285750">
              <a:spcAft>
                <a:spcPts val="1200"/>
              </a:spcAft>
              <a:buFontTx/>
              <a:buChar char="-"/>
            </a:pPr>
            <a:r>
              <a:rPr lang="en-GB" sz="1800" dirty="0"/>
              <a:t>Philosophy is to support a varied GP landscape (inner City to very rural) and retain GMS.</a:t>
            </a:r>
          </a:p>
          <a:p>
            <a:pPr marL="285750" lvl="0" indent="-285750">
              <a:spcAft>
                <a:spcPts val="1200"/>
              </a:spcAft>
              <a:buFontTx/>
              <a:buChar char="-"/>
            </a:pPr>
            <a:r>
              <a:rPr lang="en-GB" sz="1800" dirty="0"/>
              <a:t>Latterly, with STP/ACO developments, hope to resist the political pressure of vertical integration in the system by making sure that a viable horizontal approach exists.</a:t>
            </a:r>
          </a:p>
          <a:p>
            <a:pPr marL="285750" lvl="0" indent="-285750">
              <a:spcAft>
                <a:spcPts val="1200"/>
              </a:spcAft>
              <a:buFontTx/>
              <a:buChar char="-"/>
            </a:pPr>
            <a:r>
              <a:rPr lang="en-GB" sz="1800" dirty="0"/>
              <a:t>Formed an LLC (a company limited by shares), all 24 practices in Herefordshire joined</a:t>
            </a:r>
          </a:p>
          <a:p>
            <a:pPr marL="285750" lvl="0" indent="-285750">
              <a:spcAft>
                <a:spcPts val="1200"/>
              </a:spcAft>
              <a:buFontTx/>
              <a:buChar char="-"/>
            </a:pPr>
            <a:r>
              <a:rPr lang="en-GB" sz="1800" dirty="0"/>
              <a:t>All practice are on EMIS Web, robust data sharing across the Federation </a:t>
            </a:r>
          </a:p>
          <a:p>
            <a:pPr marL="285750" lvl="0" indent="-285750">
              <a:spcAft>
                <a:spcPts val="1200"/>
              </a:spcAft>
              <a:buFontTx/>
              <a:buChar char="-"/>
            </a:pPr>
            <a:r>
              <a:rPr lang="en-GB" sz="1800" dirty="0"/>
              <a:t>7 day extended services, based around 3 hubs. 53 local GPs work in the hubs. Open from 8-8 at the weekends and from 6pm and 8.30pm on weekdays. </a:t>
            </a:r>
          </a:p>
          <a:p>
            <a:pPr marL="285750" lvl="0" indent="-285750">
              <a:spcAft>
                <a:spcPts val="1200"/>
              </a:spcAft>
              <a:buFontTx/>
              <a:buChar char="-"/>
            </a:pPr>
            <a:r>
              <a:rPr lang="en-GB" sz="1800" dirty="0"/>
              <a:t>Other developments include: a 'Zero Tolerance Integrated patient service,' where violent/aggressive patients are seen in the Hubs; joint sexual health service; joint workforce strategy and development with clinical pharmacists, Physicians Associate ambassador and apprentices.</a:t>
            </a:r>
          </a:p>
          <a:p>
            <a:r>
              <a:rPr lang="en-GB" dirty="0"/>
              <a:t> </a:t>
            </a:r>
          </a:p>
          <a:p>
            <a:r>
              <a:rPr lang="en-GB" dirty="0"/>
              <a:t> </a:t>
            </a:r>
          </a:p>
          <a:p>
            <a:r>
              <a:rPr lang="en-GB" dirty="0"/>
              <a:t> </a:t>
            </a:r>
          </a:p>
          <a:p>
            <a:r>
              <a:rPr lang="en-GB" dirty="0"/>
              <a:t> </a:t>
            </a:r>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10</a:t>
            </a:fld>
            <a:endParaRPr lang="en-GB" dirty="0"/>
          </a:p>
        </p:txBody>
      </p:sp>
    </p:spTree>
    <p:extLst>
      <p:ext uri="{BB962C8B-B14F-4D97-AF65-F5344CB8AC3E}">
        <p14:creationId xmlns:p14="http://schemas.microsoft.com/office/powerpoint/2010/main" val="365895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Super-partnerships</a:t>
            </a:r>
          </a:p>
        </p:txBody>
      </p:sp>
      <p:sp>
        <p:nvSpPr>
          <p:cNvPr id="3" name="Content Placeholder 2"/>
          <p:cNvSpPr>
            <a:spLocks noGrp="1"/>
          </p:cNvSpPr>
          <p:nvPr>
            <p:ph idx="1"/>
          </p:nvPr>
        </p:nvSpPr>
        <p:spPr>
          <a:xfrm>
            <a:off x="375469" y="1256734"/>
            <a:ext cx="8426786" cy="3062391"/>
          </a:xfrm>
        </p:spPr>
        <p:txBody>
          <a:bodyPr/>
          <a:lstStyle/>
          <a:p>
            <a:pPr marL="285750" indent="-285750">
              <a:spcAft>
                <a:spcPts val="1200"/>
              </a:spcAft>
              <a:buFontTx/>
              <a:buChar char="-"/>
            </a:pPr>
            <a:r>
              <a:rPr lang="en-GB" sz="1800" dirty="0"/>
              <a:t>A number of individual practices forming a single businesses unit, covering multiple sites.</a:t>
            </a:r>
          </a:p>
          <a:p>
            <a:pPr marL="285750" indent="-285750">
              <a:spcAft>
                <a:spcPts val="1200"/>
              </a:spcAft>
              <a:buFontTx/>
              <a:buChar char="-"/>
            </a:pPr>
            <a:r>
              <a:rPr lang="en-GB" sz="1800" dirty="0"/>
              <a:t>For larger scale super-partnerships likely to involve a partnership agreement and a new structure, eg a company limited by shares, which can hold contracts and limit individual partner liability.</a:t>
            </a:r>
          </a:p>
          <a:p>
            <a:pPr marL="285750" indent="-285750">
              <a:spcAft>
                <a:spcPts val="1200"/>
              </a:spcAft>
              <a:buFontTx/>
              <a:buChar char="-"/>
            </a:pPr>
            <a:r>
              <a:rPr lang="en-GB" sz="1800" dirty="0"/>
              <a:t>The degree of autonomy retained by practices will vary according to the specific model (including profit sharing arrangements, retention of P/AP/GMS contracts, GPs’ employment status, structure of the practice).</a:t>
            </a:r>
          </a:p>
          <a:p>
            <a:pPr marL="285750" indent="-285750">
              <a:spcAft>
                <a:spcPts val="1200"/>
              </a:spcAft>
              <a:buFontTx/>
              <a:buChar char="-"/>
            </a:pPr>
            <a:r>
              <a:rPr lang="en-GB" sz="1800" dirty="0"/>
              <a:t>Single, central structure can enable further economies of scale, centralisation and sharing.</a:t>
            </a:r>
          </a:p>
          <a:p>
            <a:pPr marL="285750" indent="-285750">
              <a:spcAft>
                <a:spcPts val="1200"/>
              </a:spcAft>
              <a:buFontTx/>
              <a:buChar char="-"/>
            </a:pPr>
            <a:r>
              <a:rPr lang="en-GB" sz="1800" dirty="0"/>
              <a:t>Large super-partnerships have greater capacity to bid for and deliver extended services, and potentially offer different workforce models and employment options.</a:t>
            </a:r>
          </a:p>
          <a:p>
            <a:endParaRPr lang="en-GB" sz="1800" dirty="0"/>
          </a:p>
          <a:p>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11</a:t>
            </a:fld>
            <a:endParaRPr lang="en-GB" dirty="0"/>
          </a:p>
        </p:txBody>
      </p:sp>
    </p:spTree>
    <p:extLst>
      <p:ext uri="{BB962C8B-B14F-4D97-AF65-F5344CB8AC3E}">
        <p14:creationId xmlns:p14="http://schemas.microsoft.com/office/powerpoint/2010/main" val="49570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905058" cy="493819"/>
          </a:xfrm>
        </p:spPr>
        <p:txBody>
          <a:bodyPr/>
          <a:lstStyle/>
          <a:p>
            <a:r>
              <a:rPr lang="en-GB" dirty="0"/>
              <a:t>Our Health Partnership, Midlands and Shropshire </a:t>
            </a:r>
          </a:p>
        </p:txBody>
      </p:sp>
      <p:sp>
        <p:nvSpPr>
          <p:cNvPr id="3" name="Content Placeholder 2"/>
          <p:cNvSpPr>
            <a:spLocks noGrp="1"/>
          </p:cNvSpPr>
          <p:nvPr>
            <p:ph idx="1"/>
          </p:nvPr>
        </p:nvSpPr>
        <p:spPr>
          <a:xfrm>
            <a:off x="388043" y="1087922"/>
            <a:ext cx="8052572" cy="3062391"/>
          </a:xfrm>
        </p:spPr>
        <p:txBody>
          <a:bodyPr/>
          <a:lstStyle/>
          <a:p>
            <a:pPr marL="285750" indent="-285750">
              <a:lnSpc>
                <a:spcPct val="100000"/>
              </a:lnSpc>
              <a:buFontTx/>
              <a:buChar char="-"/>
            </a:pPr>
            <a:r>
              <a:rPr lang="en-US" sz="1800" dirty="0"/>
              <a:t>38 practices, population covered 370,0000, originating in Birmingham  </a:t>
            </a:r>
          </a:p>
          <a:p>
            <a:pPr marL="285750" indent="-285750">
              <a:lnSpc>
                <a:spcPct val="100000"/>
              </a:lnSpc>
              <a:buFontTx/>
              <a:buChar char="-"/>
            </a:pPr>
            <a:r>
              <a:rPr lang="en-US" sz="1800" dirty="0"/>
              <a:t>Profit Centre model, common in industry, rare in medicine.</a:t>
            </a:r>
          </a:p>
          <a:p>
            <a:pPr marL="285750" indent="-285750">
              <a:lnSpc>
                <a:spcPct val="100000"/>
              </a:lnSpc>
              <a:buFontTx/>
              <a:buChar char="-"/>
            </a:pPr>
            <a:r>
              <a:rPr lang="en-US" sz="1800" dirty="0"/>
              <a:t>Single partnership, with original contracts held centrally in trust.</a:t>
            </a:r>
          </a:p>
          <a:p>
            <a:pPr marL="285750" indent="-285750">
              <a:lnSpc>
                <a:spcPct val="100000"/>
              </a:lnSpc>
              <a:buFontTx/>
              <a:buChar char="-"/>
            </a:pPr>
            <a:r>
              <a:rPr lang="en-US" sz="1800" dirty="0"/>
              <a:t>Small central corporate team paid for by levy of £2 per patient (tax deductible)</a:t>
            </a:r>
          </a:p>
          <a:p>
            <a:pPr marL="285750" indent="-285750">
              <a:lnSpc>
                <a:spcPct val="100000"/>
              </a:lnSpc>
              <a:buFontTx/>
              <a:buChar char="-"/>
            </a:pPr>
            <a:r>
              <a:rPr lang="en-US" sz="1800" dirty="0"/>
              <a:t>Considerable local autonomy (both managerially and financially) within each practice</a:t>
            </a:r>
          </a:p>
          <a:p>
            <a:pPr marL="285750" indent="-285750">
              <a:lnSpc>
                <a:spcPct val="100000"/>
              </a:lnSpc>
              <a:buFontTx/>
              <a:buChar char="-"/>
            </a:pPr>
            <a:r>
              <a:rPr lang="en-US" sz="1800" dirty="0"/>
              <a:t>Greater local and also national influence </a:t>
            </a:r>
          </a:p>
          <a:p>
            <a:pPr marL="285750" indent="-285750">
              <a:lnSpc>
                <a:spcPct val="100000"/>
              </a:lnSpc>
              <a:buFontTx/>
              <a:buChar char="-"/>
            </a:pPr>
            <a:r>
              <a:rPr lang="en-US" sz="1800" dirty="0"/>
              <a:t>Central functions and economies of scale (back office, central accounting, buyers scheme discounts, reduced indemnity costs, joint training, single CQC inspection)</a:t>
            </a:r>
          </a:p>
          <a:p>
            <a:pPr marL="285750" indent="-285750">
              <a:lnSpc>
                <a:spcPct val="100000"/>
              </a:lnSpc>
              <a:buFontTx/>
              <a:buChar char="-"/>
            </a:pPr>
            <a:r>
              <a:rPr lang="en-US" sz="1800" dirty="0"/>
              <a:t>Shared support for practices (eg peer support, quality team, shared pool of salaried doctors, GP bank, leadership development)</a:t>
            </a:r>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171082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Modality, Birmingham (and beyond)</a:t>
            </a:r>
          </a:p>
        </p:txBody>
      </p:sp>
      <p:sp>
        <p:nvSpPr>
          <p:cNvPr id="3" name="Content Placeholder 2"/>
          <p:cNvSpPr>
            <a:spLocks noGrp="1"/>
          </p:cNvSpPr>
          <p:nvPr>
            <p:ph idx="1"/>
          </p:nvPr>
        </p:nvSpPr>
        <p:spPr>
          <a:xfrm>
            <a:off x="388041" y="1073101"/>
            <a:ext cx="8502741" cy="3062391"/>
          </a:xfrm>
        </p:spPr>
        <p:txBody>
          <a:bodyPr/>
          <a:lstStyle/>
          <a:p>
            <a:pPr marL="285750" indent="-285750">
              <a:lnSpc>
                <a:spcPct val="100000"/>
              </a:lnSpc>
              <a:spcAft>
                <a:spcPts val="1200"/>
              </a:spcAft>
              <a:buFontTx/>
              <a:buChar char="-"/>
            </a:pPr>
            <a:r>
              <a:rPr lang="en-GB" sz="1800" dirty="0"/>
              <a:t>National super-partnership, originating in Birmingham, but now operating in Walsall, Sandwell, Airedale, Wharfedale, Calderdale, Hull and Wokingham. Population over 200,000</a:t>
            </a:r>
          </a:p>
          <a:p>
            <a:pPr marL="285750" indent="-285750">
              <a:lnSpc>
                <a:spcPct val="100000"/>
              </a:lnSpc>
              <a:spcAft>
                <a:spcPts val="1200"/>
              </a:spcAft>
              <a:buFontTx/>
              <a:buChar char="-"/>
            </a:pPr>
            <a:r>
              <a:rPr lang="en-GB" sz="1800" dirty="0"/>
              <a:t>Integrated front of house and back office approach:</a:t>
            </a:r>
          </a:p>
          <a:p>
            <a:pPr marL="758825" lvl="3" indent="-285750">
              <a:lnSpc>
                <a:spcPct val="100000"/>
              </a:lnSpc>
              <a:spcAft>
                <a:spcPts val="1200"/>
              </a:spcAft>
              <a:buFontTx/>
              <a:buChar char="-"/>
            </a:pPr>
            <a:r>
              <a:rPr lang="en-GB" sz="1800" dirty="0">
                <a:solidFill>
                  <a:schemeClr val="tx1"/>
                </a:solidFill>
              </a:rPr>
              <a:t>All patients triaged first by phone – circa 30% then have a face-to-face appointment.</a:t>
            </a:r>
            <a:endParaRPr lang="en-GB" sz="1800" dirty="0"/>
          </a:p>
          <a:p>
            <a:pPr marL="758825" lvl="3" indent="-285750">
              <a:lnSpc>
                <a:spcPct val="100000"/>
              </a:lnSpc>
              <a:spcAft>
                <a:spcPts val="1200"/>
              </a:spcAft>
              <a:buFontTx/>
              <a:buChar char="-"/>
            </a:pPr>
            <a:r>
              <a:rPr lang="en-GB" sz="1800" dirty="0">
                <a:solidFill>
                  <a:schemeClr val="tx1"/>
                </a:solidFill>
              </a:rPr>
              <a:t>Centralised</a:t>
            </a:r>
            <a:r>
              <a:rPr lang="en-US" sz="1800" dirty="0">
                <a:solidFill>
                  <a:schemeClr val="tx1"/>
                </a:solidFill>
              </a:rPr>
              <a:t> management team, HR, finance, IT, performance target teams, call </a:t>
            </a:r>
            <a:r>
              <a:rPr lang="en-GB" sz="1800" dirty="0">
                <a:solidFill>
                  <a:schemeClr val="tx1"/>
                </a:solidFill>
              </a:rPr>
              <a:t>centres, templates and processes. </a:t>
            </a:r>
          </a:p>
          <a:p>
            <a:pPr marL="285750" indent="-285750">
              <a:lnSpc>
                <a:spcPct val="100000"/>
              </a:lnSpc>
              <a:spcAft>
                <a:spcPts val="1200"/>
              </a:spcAft>
              <a:buFontTx/>
              <a:buChar char="-"/>
            </a:pPr>
            <a:r>
              <a:rPr lang="en-GB" sz="1800" dirty="0"/>
              <a:t>New workforce model, with three levels of salaried doctors and three levels of partnership. </a:t>
            </a:r>
          </a:p>
          <a:p>
            <a:pPr marL="285750" indent="-285750">
              <a:spcAft>
                <a:spcPts val="1200"/>
              </a:spcAft>
              <a:buFontTx/>
              <a:buChar char="-"/>
            </a:pPr>
            <a:r>
              <a:rPr lang="en-GB" sz="1800" dirty="0"/>
              <a:t>Specialised clinics, services and staff; increased access for patients, with a universal offer and standards</a:t>
            </a:r>
          </a:p>
          <a:p>
            <a:pPr marL="285750" indent="-285750">
              <a:buFontTx/>
              <a:buChar char="-"/>
            </a:pPr>
            <a:endParaRPr lang="en-GB" sz="1800"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13</a:t>
            </a:fld>
            <a:endParaRPr lang="en-GB" dirty="0"/>
          </a:p>
        </p:txBody>
      </p:sp>
    </p:spTree>
    <p:extLst>
      <p:ext uri="{BB962C8B-B14F-4D97-AF65-F5344CB8AC3E}">
        <p14:creationId xmlns:p14="http://schemas.microsoft.com/office/powerpoint/2010/main" val="123267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Opportunities and Threats?</a:t>
            </a:r>
          </a:p>
        </p:txBody>
      </p:sp>
      <p:sp>
        <p:nvSpPr>
          <p:cNvPr id="3" name="Content Placeholder 2"/>
          <p:cNvSpPr>
            <a:spLocks noGrp="1"/>
          </p:cNvSpPr>
          <p:nvPr>
            <p:ph idx="1"/>
          </p:nvPr>
        </p:nvSpPr>
        <p:spPr>
          <a:xfrm>
            <a:off x="388043" y="1021976"/>
            <a:ext cx="4169889" cy="4013608"/>
          </a:xfrm>
        </p:spPr>
        <p:txBody>
          <a:bodyPr/>
          <a:lstStyle/>
          <a:p>
            <a:pPr marL="285750" indent="-285750">
              <a:spcAft>
                <a:spcPts val="1200"/>
              </a:spcAft>
              <a:buFontTx/>
              <a:buChar char="-"/>
            </a:pPr>
            <a:r>
              <a:rPr lang="en-GB" sz="1800" dirty="0"/>
              <a:t>Strength and resilience in size</a:t>
            </a:r>
          </a:p>
          <a:p>
            <a:pPr marL="285750" indent="-285750">
              <a:spcAft>
                <a:spcPts val="1200"/>
              </a:spcAft>
              <a:buFontTx/>
              <a:buChar char="-"/>
            </a:pPr>
            <a:r>
              <a:rPr lang="en-GB" sz="1800" dirty="0"/>
              <a:t>Shared support and workload management</a:t>
            </a:r>
          </a:p>
          <a:p>
            <a:pPr marL="285750" indent="-285750">
              <a:spcAft>
                <a:spcPts val="1200"/>
              </a:spcAft>
              <a:buFontTx/>
              <a:buChar char="-"/>
            </a:pPr>
            <a:r>
              <a:rPr lang="en-GB" sz="1800" dirty="0"/>
              <a:t>Options for workforce development and flexible working</a:t>
            </a:r>
          </a:p>
          <a:p>
            <a:pPr marL="285750" indent="-285750">
              <a:spcAft>
                <a:spcPts val="1200"/>
              </a:spcAft>
              <a:buFontTx/>
              <a:buChar char="-"/>
            </a:pPr>
            <a:r>
              <a:rPr lang="en-GB" sz="1800" dirty="0"/>
              <a:t>Investment, QOF/ DESs, expanded services</a:t>
            </a:r>
          </a:p>
          <a:p>
            <a:pPr marL="285750" indent="-285750">
              <a:spcAft>
                <a:spcPts val="1200"/>
              </a:spcAft>
              <a:buFontTx/>
              <a:buChar char="-"/>
            </a:pPr>
            <a:r>
              <a:rPr lang="en-GB" sz="1800" dirty="0"/>
              <a:t>Indemnity and governance</a:t>
            </a:r>
          </a:p>
          <a:p>
            <a:pPr marL="285750" indent="-285750">
              <a:spcAft>
                <a:spcPts val="1200"/>
              </a:spcAft>
              <a:buFontTx/>
              <a:buChar char="-"/>
            </a:pPr>
            <a:r>
              <a:rPr lang="en-GB" sz="1800" dirty="0"/>
              <a:t>Greater Influence</a:t>
            </a:r>
          </a:p>
          <a:p>
            <a:pPr marL="285750" indent="-285750">
              <a:spcAft>
                <a:spcPts val="1200"/>
              </a:spcAft>
              <a:buFontTx/>
              <a:buChar char="-"/>
            </a:pPr>
            <a:r>
              <a:rPr lang="en-GB" sz="1800" dirty="0"/>
              <a:t>Reduced personal liabilities</a:t>
            </a:r>
          </a:p>
          <a:p>
            <a:pPr marL="285750" indent="-285750">
              <a:spcAft>
                <a:spcPts val="1200"/>
              </a:spcAft>
              <a:buFontTx/>
              <a:buChar char="-"/>
            </a:pPr>
            <a:r>
              <a:rPr lang="en-GB" sz="1800" dirty="0"/>
              <a:t>Loss of internal market</a:t>
            </a:r>
          </a:p>
          <a:p>
            <a:pPr marL="285750" indent="-285750">
              <a:spcAft>
                <a:spcPts val="1200"/>
              </a:spcAft>
              <a:buFontTx/>
              <a:buChar char="-"/>
            </a:pPr>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
        <p:nvSpPr>
          <p:cNvPr id="6" name="Rectangle 5"/>
          <p:cNvSpPr/>
          <p:nvPr/>
        </p:nvSpPr>
        <p:spPr>
          <a:xfrm>
            <a:off x="4718351" y="966778"/>
            <a:ext cx="4572000" cy="4068806"/>
          </a:xfrm>
          <a:prstGeom prst="rect">
            <a:avLst/>
          </a:prstGeom>
        </p:spPr>
        <p:txBody>
          <a:bodyPr>
            <a:spAutoFit/>
          </a:bodyPr>
          <a:lstStyle/>
          <a:p>
            <a:pPr marL="285750" indent="-285750">
              <a:lnSpc>
                <a:spcPct val="80000"/>
              </a:lnSpc>
              <a:spcAft>
                <a:spcPts val="1200"/>
              </a:spcAft>
              <a:buFontTx/>
              <a:buChar char="-"/>
            </a:pPr>
            <a:r>
              <a:rPr lang="en-GB" spc="-20" dirty="0">
                <a:latin typeface="Calibri" panose="020F0502020204030204" pitchFamily="34" charset="0"/>
                <a:cs typeface="Calibri" panose="020F0502020204030204" pitchFamily="34" charset="0"/>
              </a:rPr>
              <a:t>Registered list</a:t>
            </a:r>
          </a:p>
          <a:p>
            <a:pPr marL="285750" indent="-285750">
              <a:lnSpc>
                <a:spcPct val="80000"/>
              </a:lnSpc>
              <a:spcAft>
                <a:spcPts val="1200"/>
              </a:spcAft>
              <a:buFontTx/>
              <a:buChar char="-"/>
            </a:pPr>
            <a:r>
              <a:rPr lang="en-GB" spc="-20" dirty="0">
                <a:latin typeface="Calibri" panose="020F0502020204030204" pitchFamily="34" charset="0"/>
                <a:cs typeface="Calibri" panose="020F0502020204030204" pitchFamily="34" charset="0"/>
              </a:rPr>
              <a:t>Time limited contract/procurement</a:t>
            </a:r>
          </a:p>
          <a:p>
            <a:pPr marL="285750" indent="-285750">
              <a:lnSpc>
                <a:spcPct val="80000"/>
              </a:lnSpc>
              <a:spcAft>
                <a:spcPts val="1200"/>
              </a:spcAft>
              <a:buFontTx/>
              <a:buChar char="-"/>
            </a:pPr>
            <a:r>
              <a:rPr lang="en-GB" dirty="0">
                <a:latin typeface="Calibri" panose="020F0502020204030204" pitchFamily="34" charset="0"/>
                <a:cs typeface="Calibri" panose="020F0502020204030204" pitchFamily="34" charset="0"/>
              </a:rPr>
              <a:t>Loss of national negotiations</a:t>
            </a:r>
          </a:p>
          <a:p>
            <a:pPr marL="285750" indent="-285750">
              <a:lnSpc>
                <a:spcPct val="80000"/>
              </a:lnSpc>
              <a:spcAft>
                <a:spcPts val="1200"/>
              </a:spcAft>
              <a:buFontTx/>
              <a:buChar char="-"/>
            </a:pPr>
            <a:r>
              <a:rPr lang="en-GB" spc="-20" dirty="0">
                <a:latin typeface="Calibri" panose="020F0502020204030204" pitchFamily="34" charset="0"/>
                <a:cs typeface="Calibri" panose="020F0502020204030204" pitchFamily="34" charset="0"/>
              </a:rPr>
              <a:t>Right of return</a:t>
            </a:r>
            <a:r>
              <a:rPr lang="en-GB" dirty="0">
                <a:latin typeface="Calibri" panose="020F0502020204030204" pitchFamily="34" charset="0"/>
                <a:cs typeface="Calibri" panose="020F0502020204030204" pitchFamily="34" charset="0"/>
              </a:rPr>
              <a:t> </a:t>
            </a:r>
          </a:p>
          <a:p>
            <a:pPr marL="285750" indent="-285750">
              <a:lnSpc>
                <a:spcPct val="80000"/>
              </a:lnSpc>
              <a:spcAft>
                <a:spcPts val="1200"/>
              </a:spcAft>
              <a:buFontTx/>
              <a:buChar char="-"/>
            </a:pPr>
            <a:r>
              <a:rPr lang="en-GB" dirty="0">
                <a:latin typeface="Calibri" panose="020F0502020204030204" pitchFamily="34" charset="0"/>
                <a:cs typeface="Calibri" panose="020F0502020204030204" pitchFamily="34" charset="0"/>
              </a:rPr>
              <a:t>Payment models and risk/gain share</a:t>
            </a:r>
          </a:p>
          <a:p>
            <a:pPr marL="285750" indent="-285750">
              <a:lnSpc>
                <a:spcPct val="80000"/>
              </a:lnSpc>
              <a:spcAft>
                <a:spcPts val="1200"/>
              </a:spcAft>
              <a:buFontTx/>
              <a:buChar char="-"/>
            </a:pPr>
            <a:r>
              <a:rPr lang="en-GB" dirty="0">
                <a:latin typeface="Calibri" panose="020F0502020204030204" pitchFamily="34" charset="0"/>
                <a:cs typeface="Calibri" panose="020F0502020204030204" pitchFamily="34" charset="0"/>
              </a:rPr>
              <a:t>Accountability for finite resources</a:t>
            </a:r>
          </a:p>
          <a:p>
            <a:pPr marL="285750" indent="-285750">
              <a:lnSpc>
                <a:spcPct val="80000"/>
              </a:lnSpc>
              <a:spcAft>
                <a:spcPts val="1200"/>
              </a:spcAft>
              <a:buFontTx/>
              <a:buChar char="-"/>
            </a:pPr>
            <a:r>
              <a:rPr lang="en-GB" dirty="0">
                <a:latin typeface="Calibri" panose="020F0502020204030204" pitchFamily="34" charset="0"/>
                <a:cs typeface="Calibri" panose="020F0502020204030204" pitchFamily="34" charset="0"/>
              </a:rPr>
              <a:t>Loss of autonomy</a:t>
            </a:r>
          </a:p>
          <a:p>
            <a:pPr marL="285750" indent="-285750">
              <a:lnSpc>
                <a:spcPct val="80000"/>
              </a:lnSpc>
              <a:spcAft>
                <a:spcPts val="1200"/>
              </a:spcAft>
              <a:buFontTx/>
              <a:buChar char="-"/>
            </a:pPr>
            <a:r>
              <a:rPr lang="en-GB" spc="-20" dirty="0">
                <a:latin typeface="Calibri" panose="020F0502020204030204" pitchFamily="34" charset="0"/>
                <a:cs typeface="Calibri" panose="020F0502020204030204" pitchFamily="34" charset="0"/>
              </a:rPr>
              <a:t>Professional obligations</a:t>
            </a:r>
          </a:p>
          <a:p>
            <a:pPr marL="285750" indent="-285750">
              <a:lnSpc>
                <a:spcPct val="80000"/>
              </a:lnSpc>
              <a:spcAft>
                <a:spcPts val="1200"/>
              </a:spcAft>
              <a:buFontTx/>
              <a:buChar char="-"/>
            </a:pPr>
            <a:r>
              <a:rPr lang="en-GB" spc="-20" dirty="0">
                <a:latin typeface="Calibri" panose="020F0502020204030204" pitchFamily="34" charset="0"/>
                <a:cs typeface="Calibri" panose="020F0502020204030204" pitchFamily="34" charset="0"/>
              </a:rPr>
              <a:t>Path to a salaried service</a:t>
            </a:r>
          </a:p>
          <a:p>
            <a:pPr marL="285750" indent="-285750">
              <a:lnSpc>
                <a:spcPct val="80000"/>
              </a:lnSpc>
              <a:spcAft>
                <a:spcPts val="1200"/>
              </a:spcAft>
              <a:buFontTx/>
              <a:buChar char="-"/>
            </a:pPr>
            <a:endParaRPr lang="en-GB" spc="-20" dirty="0">
              <a:latin typeface="Calibri"/>
              <a:cs typeface="Calibri"/>
            </a:endParaRPr>
          </a:p>
          <a:p>
            <a:pPr marL="285750" indent="-285750">
              <a:lnSpc>
                <a:spcPct val="80000"/>
              </a:lnSpc>
              <a:spcAft>
                <a:spcPts val="1200"/>
              </a:spcAft>
              <a:buFontTx/>
              <a:buChar char="-"/>
            </a:pPr>
            <a:endParaRPr lang="en-GB" spc="-20" dirty="0">
              <a:latin typeface="Calibri"/>
              <a:cs typeface="Calibri"/>
            </a:endParaRPr>
          </a:p>
        </p:txBody>
      </p:sp>
    </p:spTree>
    <p:extLst>
      <p:ext uri="{BB962C8B-B14F-4D97-AF65-F5344CB8AC3E}">
        <p14:creationId xmlns:p14="http://schemas.microsoft.com/office/powerpoint/2010/main" val="73986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2113514"/>
            <a:ext cx="5956485" cy="493819"/>
          </a:xfrm>
        </p:spPr>
        <p:txBody>
          <a:bodyPr/>
          <a:lstStyle/>
          <a:p>
            <a:r>
              <a:rPr lang="en-GB" b="1" dirty="0"/>
              <a:t>Questions, comments and discussion </a:t>
            </a:r>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15</a:t>
            </a:fld>
            <a:endParaRPr lang="en-GB" dirty="0"/>
          </a:p>
        </p:txBody>
      </p:sp>
      <p:pic>
        <p:nvPicPr>
          <p:cNvPr id="6" name="Picture 5"/>
          <p:cNvPicPr>
            <a:picLocks noChangeAspect="1"/>
          </p:cNvPicPr>
          <p:nvPr/>
        </p:nvPicPr>
        <p:blipFill>
          <a:blip r:embed="rId2"/>
          <a:stretch>
            <a:fillRect/>
          </a:stretch>
        </p:blipFill>
        <p:spPr>
          <a:xfrm>
            <a:off x="6344529" y="1359578"/>
            <a:ext cx="2668920" cy="2001690"/>
          </a:xfrm>
          <a:prstGeom prst="rect">
            <a:avLst/>
          </a:prstGeom>
        </p:spPr>
      </p:pic>
    </p:spTree>
    <p:extLst>
      <p:ext uri="{BB962C8B-B14F-4D97-AF65-F5344CB8AC3E}">
        <p14:creationId xmlns:p14="http://schemas.microsoft.com/office/powerpoint/2010/main" val="212257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7560F7E0-9C0D-2D49-8531-0E815FA79E9D}"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pic>
        <p:nvPicPr>
          <p:cNvPr id="7" name="Content Placeholder 3" descr="Storm-on-breakwater-with-danger-sign-RF123.jpg">
            <a:extLst>
              <a:ext uri="{FF2B5EF4-FFF2-40B4-BE49-F238E27FC236}">
                <a16:creationId xmlns:a16="http://schemas.microsoft.com/office/drawing/2014/main" id="{9208C034-A594-4B24-B380-D6526062A46F}"/>
              </a:ext>
            </a:extLst>
          </p:cNvPr>
          <p:cNvPicPr>
            <a:picLocks noGrp="1" noChangeAspect="1"/>
          </p:cNvPicPr>
          <p:nvPr>
            <p:ph idx="1"/>
          </p:nvPr>
        </p:nvPicPr>
        <p:blipFill>
          <a:blip r:embed="rId3" cstate="print"/>
          <a:stretch>
            <a:fillRect/>
          </a:stretch>
        </p:blipFill>
        <p:spPr>
          <a:xfrm>
            <a:off x="1682937" y="897065"/>
            <a:ext cx="5680389" cy="3349486"/>
          </a:xfrm>
          <a:prstGeom prst="rect">
            <a:avLst/>
          </a:prstGeom>
        </p:spPr>
      </p:pic>
      <p:sp>
        <p:nvSpPr>
          <p:cNvPr id="6" name="Title 1"/>
          <p:cNvSpPr>
            <a:spLocks noGrp="1"/>
          </p:cNvSpPr>
          <p:nvPr>
            <p:ph type="title"/>
          </p:nvPr>
        </p:nvSpPr>
        <p:spPr>
          <a:xfrm>
            <a:off x="388043" y="326919"/>
            <a:ext cx="7068923" cy="493819"/>
          </a:xfrm>
        </p:spPr>
        <p:txBody>
          <a:bodyPr/>
          <a:lstStyle/>
          <a:p>
            <a:r>
              <a:rPr lang="en-GB" dirty="0"/>
              <a:t>It’s a challenging environment…</a:t>
            </a:r>
          </a:p>
        </p:txBody>
      </p:sp>
    </p:spTree>
    <p:extLst>
      <p:ext uri="{BB962C8B-B14F-4D97-AF65-F5344CB8AC3E}">
        <p14:creationId xmlns:p14="http://schemas.microsoft.com/office/powerpoint/2010/main" val="18037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Underfunding of healthcare in the UK</a:t>
            </a:r>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a:xfrm>
            <a:off x="8300983" y="4781750"/>
            <a:ext cx="256114" cy="123111"/>
          </a:xfrm>
        </p:spPr>
        <p:txBody>
          <a:bodyPr/>
          <a:lstStyle/>
          <a:p>
            <a:fld id="{E4E00EF0-048C-114D-ADD5-1D5ACA69D45F}" type="slidenum">
              <a:rPr lang="en-GB" smtClean="0"/>
              <a:pPr/>
              <a:t>3</a:t>
            </a:fld>
            <a:endParaRPr lang="en-GB" dirty="0"/>
          </a:p>
        </p:txBody>
      </p:sp>
      <p:graphicFrame>
        <p:nvGraphicFramePr>
          <p:cNvPr id="6" name="Content Placeholder 6"/>
          <p:cNvGraphicFramePr>
            <a:graphicFrameLocks/>
          </p:cNvGraphicFramePr>
          <p:nvPr>
            <p:extLst>
              <p:ext uri="{D42A27DB-BD31-4B8C-83A1-F6EECF244321}">
                <p14:modId xmlns:p14="http://schemas.microsoft.com/office/powerpoint/2010/main" val="62916859"/>
              </p:ext>
            </p:extLst>
          </p:nvPr>
        </p:nvGraphicFramePr>
        <p:xfrm>
          <a:off x="3478897" y="1742090"/>
          <a:ext cx="5709526" cy="25246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87077" y="1335793"/>
            <a:ext cx="427168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Health spend across leading EU countries (2015)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0" name="Rectangle 9"/>
          <p:cNvSpPr/>
          <p:nvPr/>
        </p:nvSpPr>
        <p:spPr>
          <a:xfrm>
            <a:off x="274975" y="1165425"/>
            <a:ext cx="3120646" cy="2893100"/>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cs typeface="Calibri" panose="020F0502020204030204" pitchFamily="34" charset="0"/>
              </a:rPr>
              <a:t>“Some may say aren’t we spending at the European average?</a:t>
            </a:r>
          </a:p>
          <a:p>
            <a:pPr>
              <a:spcAft>
                <a:spcPts val="0"/>
              </a:spcAft>
            </a:pPr>
            <a:r>
              <a:rPr lang="en-GB" sz="1400" dirty="0">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en-GB" sz="1400" dirty="0">
                <a:latin typeface="Calibri" panose="020F0502020204030204" pitchFamily="34" charset="0"/>
                <a:ea typeface="Calibri" panose="020F0502020204030204" pitchFamily="34" charset="0"/>
                <a:cs typeface="Calibri" panose="020F0502020204030204" pitchFamily="34" charset="0"/>
              </a:rPr>
              <a:t>Well, only if you think that bundling austerity shrunken Greek and Portuguese health spending should help shape the benchmark for Britain. If instead you think modern Britain should look more like Germany or France or Sweden then </a:t>
            </a:r>
            <a:r>
              <a:rPr lang="en-GB" sz="1400" b="1" dirty="0">
                <a:latin typeface="Calibri" panose="020F0502020204030204" pitchFamily="34" charset="0"/>
                <a:ea typeface="Calibri" panose="020F0502020204030204" pitchFamily="34" charset="0"/>
                <a:cs typeface="Calibri" panose="020F0502020204030204" pitchFamily="34" charset="0"/>
              </a:rPr>
              <a:t>we’re underfunding our health services by £20-30 billion a year</a:t>
            </a:r>
            <a:r>
              <a:rPr lang="en-GB" sz="1400" dirty="0">
                <a:latin typeface="Calibri" panose="020F0502020204030204" pitchFamily="34" charset="0"/>
                <a:ea typeface="Calibri" panose="020F0502020204030204" pitchFamily="34" charset="0"/>
                <a:cs typeface="Calibri" panose="020F0502020204030204" pitchFamily="34" charset="0"/>
              </a:rPr>
              <a:t>”</a:t>
            </a:r>
          </a:p>
          <a:p>
            <a:pPr>
              <a:spcAft>
                <a:spcPts val="0"/>
              </a:spcAft>
            </a:pPr>
            <a:endParaRPr lang="en-GB" sz="1400" i="1"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Simon Stevens, November 2017 </a:t>
            </a:r>
          </a:p>
        </p:txBody>
      </p:sp>
    </p:spTree>
    <p:extLst>
      <p:ext uri="{BB962C8B-B14F-4D97-AF65-F5344CB8AC3E}">
        <p14:creationId xmlns:p14="http://schemas.microsoft.com/office/powerpoint/2010/main" val="258605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gap in general practice</a:t>
            </a:r>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a:t>
            </a:fld>
            <a:endParaRPr lang="en-GB" dirty="0"/>
          </a:p>
        </p:txBody>
      </p:sp>
      <p:sp>
        <p:nvSpPr>
          <p:cNvPr id="9" name="Rectangle 8"/>
          <p:cNvSpPr/>
          <p:nvPr/>
        </p:nvSpPr>
        <p:spPr>
          <a:xfrm>
            <a:off x="226012" y="1087281"/>
            <a:ext cx="3585338" cy="2862322"/>
          </a:xfrm>
          <a:prstGeom prst="rect">
            <a:avLst/>
          </a:prstGeom>
        </p:spPr>
        <p:txBody>
          <a:bodyPr wrap="square">
            <a:spAutoFit/>
          </a:bodyPr>
          <a:lstStyle/>
          <a:p>
            <a:pPr marL="285750" indent="-285750">
              <a:buFontTx/>
              <a:buChar char="-"/>
            </a:pPr>
            <a:r>
              <a:rPr lang="en-US" dirty="0">
                <a:latin typeface="Calibri" panose="020F0502020204030204" pitchFamily="34" charset="0"/>
                <a:cs typeface="Calibri" panose="020F0502020204030204" pitchFamily="34" charset="0"/>
              </a:rPr>
              <a:t>The proportion of the NHS budget going to general practice, excluding the reimbursement of drugs, has fallen from 9.6% in 2005/06 to 7.9% in 2016/17. </a:t>
            </a:r>
          </a:p>
          <a:p>
            <a:pPr marL="285750" indent="-285750">
              <a:buFontTx/>
              <a:buChar char="-"/>
            </a:pPr>
            <a:endParaRPr lang="en-US" dirty="0">
              <a:latin typeface="Calibri" panose="020F0502020204030204" pitchFamily="34" charset="0"/>
              <a:cs typeface="Calibri" panose="020F0502020204030204" pitchFamily="34" charset="0"/>
            </a:endParaRPr>
          </a:p>
          <a:p>
            <a:pPr marL="285750" indent="-285750">
              <a:buFontTx/>
              <a:buChar char="-"/>
            </a:pPr>
            <a:r>
              <a:rPr lang="en-US" dirty="0">
                <a:latin typeface="Calibri" panose="020F0502020204030204" pitchFamily="34" charset="0"/>
                <a:cs typeface="Calibri" panose="020F0502020204030204" pitchFamily="34" charset="0"/>
              </a:rPr>
              <a:t>The GPFV is not on track to deliver the full potential of its funding commitments. </a:t>
            </a:r>
            <a:endParaRPr lang="en-GB"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12" name="Rectangle 11"/>
          <p:cNvSpPr/>
          <p:nvPr/>
        </p:nvSpPr>
        <p:spPr>
          <a:xfrm>
            <a:off x="226011" y="3759440"/>
            <a:ext cx="8659043" cy="646331"/>
          </a:xfrm>
          <a:prstGeom prst="rect">
            <a:avLst/>
          </a:prstGeom>
        </p:spPr>
        <p:txBody>
          <a:bodyPr wrap="square">
            <a:spAutoFit/>
          </a:bodyPr>
          <a:lstStyle/>
          <a:p>
            <a:pPr marL="285750" indent="-285750">
              <a:buFontTx/>
              <a:buChar char="-"/>
            </a:pPr>
            <a:r>
              <a:rPr lang="en-US" altLang="en-US" dirty="0">
                <a:latin typeface="Calibri" panose="020F0502020204030204" pitchFamily="34" charset="0"/>
                <a:cs typeface="Calibri" panose="020F0502020204030204" pitchFamily="34" charset="0"/>
              </a:rPr>
              <a:t>General practice investment is increasing at a slower rate compared to last year.</a:t>
            </a:r>
          </a:p>
          <a:p>
            <a:r>
              <a:rPr lang="en-US" altLang="en-US" dirty="0">
                <a:latin typeface="Calibri" panose="020F0502020204030204" pitchFamily="34" charset="0"/>
                <a:cs typeface="Calibri" panose="020F0502020204030204" pitchFamily="34" charset="0"/>
              </a:rPr>
              <a:t> </a:t>
            </a:r>
          </a:p>
        </p:txBody>
      </p:sp>
      <p:pic>
        <p:nvPicPr>
          <p:cNvPr id="6" name="Picture 5"/>
          <p:cNvPicPr>
            <a:picLocks noChangeAspect="1"/>
          </p:cNvPicPr>
          <p:nvPr/>
        </p:nvPicPr>
        <p:blipFill rotWithShape="1">
          <a:blip r:embed="rId3"/>
          <a:srcRect l="4299" t="4952" r="16173" b="17346"/>
          <a:stretch/>
        </p:blipFill>
        <p:spPr>
          <a:xfrm>
            <a:off x="3917119" y="954009"/>
            <a:ext cx="4862165" cy="2672159"/>
          </a:xfrm>
          <a:prstGeom prst="rect">
            <a:avLst/>
          </a:prstGeom>
        </p:spPr>
      </p:pic>
    </p:spTree>
    <p:extLst>
      <p:ext uri="{BB962C8B-B14F-4D97-AF65-F5344CB8AC3E}">
        <p14:creationId xmlns:p14="http://schemas.microsoft.com/office/powerpoint/2010/main" val="86640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service under pressure</a:t>
            </a:r>
          </a:p>
        </p:txBody>
      </p:sp>
      <p:sp>
        <p:nvSpPr>
          <p:cNvPr id="3" name="Content Placeholder 2"/>
          <p:cNvSpPr>
            <a:spLocks noGrp="1"/>
          </p:cNvSpPr>
          <p:nvPr>
            <p:ph idx="1"/>
          </p:nvPr>
        </p:nvSpPr>
        <p:spPr>
          <a:xfrm>
            <a:off x="388043" y="1048408"/>
            <a:ext cx="8661364" cy="3284032"/>
          </a:xfrm>
        </p:spPr>
        <p:txBody>
          <a:bodyPr/>
          <a:lstStyle/>
          <a:p>
            <a:pPr lvl="2" indent="0">
              <a:buNone/>
            </a:pPr>
            <a:r>
              <a:rPr lang="en-GB" sz="1800" b="1" dirty="0">
                <a:solidFill>
                  <a:schemeClr val="tx1"/>
                </a:solidFill>
                <a:latin typeface="Calibri" panose="020F0502020204030204" pitchFamily="34" charset="0"/>
                <a:cs typeface="Calibri" panose="020F0502020204030204" pitchFamily="34" charset="0"/>
              </a:rPr>
              <a:t>Workforce shortages </a:t>
            </a:r>
          </a:p>
          <a:p>
            <a:pPr marL="519113" lvl="2" indent="-285750">
              <a:buFontTx/>
              <a:buChar char="-"/>
            </a:pPr>
            <a:r>
              <a:rPr lang="en-GB" sz="1800" dirty="0">
                <a:solidFill>
                  <a:schemeClr val="tx1"/>
                </a:solidFill>
                <a:latin typeface="Calibri" panose="020F0502020204030204" pitchFamily="34" charset="0"/>
                <a:cs typeface="Calibri" panose="020F0502020204030204" pitchFamily="34" charset="0"/>
              </a:rPr>
              <a:t>3</a:t>
            </a:r>
            <a:r>
              <a:rPr lang="en-US" sz="1800" dirty="0">
                <a:solidFill>
                  <a:schemeClr val="tx1"/>
                </a:solidFill>
                <a:latin typeface="Calibri" panose="020F0502020204030204" pitchFamily="34" charset="0"/>
                <a:cs typeface="Calibri" panose="020F0502020204030204" pitchFamily="34" charset="0"/>
              </a:rPr>
              <a:t>1% of practices were unable to fill GP vacancies in the last year </a:t>
            </a:r>
          </a:p>
          <a:p>
            <a:pPr marL="519113" lvl="2" indent="-285750">
              <a:buFontTx/>
              <a:buChar char="-"/>
            </a:pPr>
            <a:r>
              <a:rPr lang="en-GB" sz="1800" dirty="0">
                <a:solidFill>
                  <a:schemeClr val="tx1"/>
                </a:solidFill>
                <a:latin typeface="Calibri" panose="020F0502020204030204" pitchFamily="34" charset="0"/>
                <a:cs typeface="Calibri" panose="020F0502020204030204" pitchFamily="34" charset="0"/>
              </a:rPr>
              <a:t>Number of FTE GPs fell by 1252 (-3.7%) between</a:t>
            </a:r>
            <a:r>
              <a:rPr lang="en-GB" sz="1800" b="1" dirty="0">
                <a:solidFill>
                  <a:schemeClr val="tx1"/>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March 2016 and March 2017)</a:t>
            </a:r>
          </a:p>
          <a:p>
            <a:pPr marL="519113" lvl="2" indent="-285750">
              <a:buFontTx/>
              <a:buChar char="-"/>
            </a:pPr>
            <a:r>
              <a:rPr lang="en-GB" sz="1800" dirty="0">
                <a:solidFill>
                  <a:schemeClr val="tx1"/>
                </a:solidFill>
              </a:rPr>
              <a:t>1 in 3 GPs intend to retire in next 5 years</a:t>
            </a:r>
          </a:p>
          <a:p>
            <a:pPr lvl="2" indent="0">
              <a:buNone/>
            </a:pPr>
            <a:endParaRPr lang="en-GB" sz="1800" dirty="0">
              <a:solidFill>
                <a:schemeClr val="tx1"/>
              </a:solidFill>
              <a:latin typeface="Calibri" panose="020F0502020204030204" pitchFamily="34" charset="0"/>
              <a:cs typeface="Calibri" panose="020F0502020204030204" pitchFamily="34" charset="0"/>
            </a:endParaRPr>
          </a:p>
          <a:p>
            <a:pPr lvl="2" indent="0">
              <a:buNone/>
            </a:pPr>
            <a:r>
              <a:rPr lang="en-GB" sz="1800" b="1" dirty="0">
                <a:solidFill>
                  <a:schemeClr val="tx1"/>
                </a:solidFill>
                <a:latin typeface="Calibri" panose="020F0502020204030204" pitchFamily="34" charset="0"/>
                <a:cs typeface="Calibri" panose="020F0502020204030204" pitchFamily="34" charset="0"/>
              </a:rPr>
              <a:t>Increasing workload </a:t>
            </a:r>
            <a:endParaRPr lang="en-GB" sz="1800" dirty="0">
              <a:solidFill>
                <a:schemeClr val="tx1"/>
              </a:solidFill>
              <a:latin typeface="Calibri" panose="020F0502020204030204" pitchFamily="34" charset="0"/>
              <a:cs typeface="Calibri" panose="020F0502020204030204" pitchFamily="34" charset="0"/>
            </a:endParaRPr>
          </a:p>
          <a:p>
            <a:pPr marL="519113" lvl="2" indent="-285750">
              <a:buFontTx/>
              <a:buChar char="-"/>
            </a:pPr>
            <a:r>
              <a:rPr lang="en-GB" sz="1800" dirty="0">
                <a:solidFill>
                  <a:schemeClr val="tx1"/>
                </a:solidFill>
                <a:latin typeface="Calibri" panose="020F0502020204030204" pitchFamily="34" charset="0"/>
                <a:cs typeface="Calibri" panose="020F0502020204030204" pitchFamily="34" charset="0"/>
              </a:rPr>
              <a:t>Consultations grew by more than 15% between 2010/11 and 2014/15 (Kings Fund 2016)</a:t>
            </a:r>
          </a:p>
          <a:p>
            <a:pPr marL="519113" lvl="2" indent="-285750">
              <a:buFontTx/>
              <a:buChar char="-"/>
            </a:pPr>
            <a:r>
              <a:rPr lang="en-GB" sz="1800" dirty="0">
                <a:solidFill>
                  <a:schemeClr val="tx1"/>
                </a:solidFill>
              </a:rPr>
              <a:t>More than eight out of 10 GPs believe their current workload is excessive or unmanageable</a:t>
            </a:r>
          </a:p>
          <a:p>
            <a:pPr marL="519113" lvl="2" indent="-285750">
              <a:buFontTx/>
              <a:buChar char="-"/>
            </a:pPr>
            <a:r>
              <a:rPr lang="en-GB" sz="1800" dirty="0">
                <a:solidFill>
                  <a:schemeClr val="tx1"/>
                </a:solidFill>
              </a:rPr>
              <a:t>10% fewer practices open in 2017 than in 2013 (although figure includes mergers)</a:t>
            </a:r>
          </a:p>
          <a:p>
            <a:pPr marL="519113" lvl="2" indent="-285750">
              <a:buFontTx/>
              <a:buChar char="-"/>
            </a:pPr>
            <a:r>
              <a:rPr lang="en-US" sz="1800" dirty="0">
                <a:solidFill>
                  <a:schemeClr val="tx1"/>
                </a:solidFill>
              </a:rPr>
              <a:t>75% of sessionals are put off partnerships due to excessive workload</a:t>
            </a:r>
            <a:endParaRPr lang="en-GB" sz="1800" dirty="0">
              <a:solidFill>
                <a:schemeClr val="tx1"/>
              </a:solidFill>
            </a:endParaRPr>
          </a:p>
          <a:p>
            <a:pPr lvl="2" indent="0">
              <a:buNone/>
            </a:pPr>
            <a:endParaRPr lang="en-GB" sz="1800" dirty="0">
              <a:latin typeface="Calibri" panose="020F0502020204030204" pitchFamily="34" charset="0"/>
              <a:cs typeface="Calibri" panose="020F0502020204030204" pitchFamily="34" charset="0"/>
            </a:endParaRPr>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a:t>
            </a:fld>
            <a:endParaRPr lang="en-GB" dirty="0"/>
          </a:p>
        </p:txBody>
      </p:sp>
    </p:spTree>
    <p:extLst>
      <p:ext uri="{BB962C8B-B14F-4D97-AF65-F5344CB8AC3E}">
        <p14:creationId xmlns:p14="http://schemas.microsoft.com/office/powerpoint/2010/main" val="108246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NHS want to buy?</a:t>
            </a:r>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6</a:t>
            </a:fld>
            <a:endParaRPr lang="en-GB" dirty="0"/>
          </a:p>
        </p:txBody>
      </p:sp>
      <p:pic>
        <p:nvPicPr>
          <p:cNvPr id="6" name="Content Placeholder 3" descr="shopping-cart-question-mark.jpg"/>
          <p:cNvPicPr>
            <a:picLocks noGrp="1" noChangeAspect="1"/>
          </p:cNvPicPr>
          <p:nvPr>
            <p:ph idx="1"/>
          </p:nvPr>
        </p:nvPicPr>
        <p:blipFill>
          <a:blip r:embed="rId3" cstate="print"/>
          <a:stretch>
            <a:fillRect/>
          </a:stretch>
        </p:blipFill>
        <p:spPr>
          <a:xfrm>
            <a:off x="2674042" y="1176274"/>
            <a:ext cx="3939591" cy="2715111"/>
          </a:xfrm>
        </p:spPr>
      </p:pic>
    </p:spTree>
    <p:extLst>
      <p:ext uri="{BB962C8B-B14F-4D97-AF65-F5344CB8AC3E}">
        <p14:creationId xmlns:p14="http://schemas.microsoft.com/office/powerpoint/2010/main" val="261622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2CF8-01A8-49E5-AA9E-E852C20D690F}"/>
              </a:ext>
            </a:extLst>
          </p:cNvPr>
          <p:cNvSpPr>
            <a:spLocks noGrp="1"/>
          </p:cNvSpPr>
          <p:nvPr>
            <p:ph type="title"/>
          </p:nvPr>
        </p:nvSpPr>
        <p:spPr>
          <a:xfrm>
            <a:off x="388043" y="326919"/>
            <a:ext cx="7995561" cy="493819"/>
          </a:xfrm>
        </p:spPr>
        <p:txBody>
          <a:bodyPr/>
          <a:lstStyle/>
          <a:p>
            <a:r>
              <a:rPr lang="en-GB" dirty="0"/>
              <a:t>Despite the efficiencies of UK GP, we often hear...</a:t>
            </a:r>
          </a:p>
        </p:txBody>
      </p:sp>
      <p:sp>
        <p:nvSpPr>
          <p:cNvPr id="3" name="Content Placeholder 2">
            <a:extLst>
              <a:ext uri="{FF2B5EF4-FFF2-40B4-BE49-F238E27FC236}">
                <a16:creationId xmlns:a16="http://schemas.microsoft.com/office/drawing/2014/main" id="{DBDBC41A-3C6D-4B8E-8085-A390018647FE}"/>
              </a:ext>
            </a:extLst>
          </p:cNvPr>
          <p:cNvSpPr>
            <a:spLocks noGrp="1"/>
          </p:cNvSpPr>
          <p:nvPr>
            <p:ph idx="1"/>
          </p:nvPr>
        </p:nvSpPr>
        <p:spPr>
          <a:xfrm>
            <a:off x="388042" y="1039907"/>
            <a:ext cx="8265069" cy="3182470"/>
          </a:xfrm>
        </p:spPr>
        <p:txBody>
          <a:bodyPr/>
          <a:lstStyle/>
          <a:p>
            <a:pPr>
              <a:spcAft>
                <a:spcPts val="1200"/>
              </a:spcAft>
            </a:pPr>
            <a:r>
              <a:rPr lang="en-GB" sz="2000" dirty="0"/>
              <a:t>“Too much variability”</a:t>
            </a:r>
          </a:p>
          <a:p>
            <a:pPr>
              <a:spcAft>
                <a:spcPts val="1200"/>
              </a:spcAft>
            </a:pPr>
            <a:r>
              <a:rPr lang="en-GB" sz="2000" dirty="0"/>
              <a:t>“Cannot guarantee universal coverage”</a:t>
            </a:r>
          </a:p>
          <a:p>
            <a:pPr>
              <a:spcAft>
                <a:spcPts val="1200"/>
              </a:spcAft>
            </a:pPr>
            <a:r>
              <a:rPr lang="en-GB" sz="2000" dirty="0"/>
              <a:t>“Too many contracts to manage”</a:t>
            </a:r>
          </a:p>
          <a:p>
            <a:pPr>
              <a:spcAft>
                <a:spcPts val="1200"/>
              </a:spcAft>
            </a:pPr>
            <a:r>
              <a:rPr lang="en-GB" sz="2000" dirty="0"/>
              <a:t>“ Too small and vulnerable”</a:t>
            </a:r>
          </a:p>
          <a:p>
            <a:pPr>
              <a:spcAft>
                <a:spcPts val="1200"/>
              </a:spcAft>
            </a:pPr>
            <a:r>
              <a:rPr lang="en-GB" sz="2000" dirty="0"/>
              <a:t>“Unable to hear a united voice of primary care”</a:t>
            </a:r>
          </a:p>
          <a:p>
            <a:pPr>
              <a:spcAft>
                <a:spcPts val="1200"/>
              </a:spcAft>
            </a:pPr>
            <a:r>
              <a:rPr lang="en-GB" sz="2000" dirty="0"/>
              <a:t>“Unable to contribute to population based systems change”</a:t>
            </a:r>
          </a:p>
          <a:p>
            <a:pPr>
              <a:spcAft>
                <a:spcPts val="1200"/>
              </a:spcAft>
            </a:pPr>
            <a:r>
              <a:rPr lang="en-GB" sz="2000" dirty="0"/>
              <a:t>“Unable to provide a corporate approach to the business of healthcare”</a:t>
            </a:r>
          </a:p>
          <a:p>
            <a:pPr>
              <a:spcAft>
                <a:spcPts val="1200"/>
              </a:spcAft>
            </a:pPr>
            <a:r>
              <a:rPr lang="en-GB" sz="2000" dirty="0"/>
              <a:t>“At scale working is the only game in town”</a:t>
            </a:r>
          </a:p>
          <a:p>
            <a:pPr>
              <a:spcAft>
                <a:spcPts val="1200"/>
              </a:spcAft>
            </a:pPr>
            <a:r>
              <a:rPr lang="en-GB" sz="2000" dirty="0"/>
              <a:t>“General practice protects itself from the wider system”</a:t>
            </a:r>
          </a:p>
          <a:p>
            <a:endParaRPr lang="en-GB" sz="2000" dirty="0"/>
          </a:p>
        </p:txBody>
      </p:sp>
      <p:sp>
        <p:nvSpPr>
          <p:cNvPr id="4" name="Date Placeholder 3">
            <a:extLst>
              <a:ext uri="{FF2B5EF4-FFF2-40B4-BE49-F238E27FC236}">
                <a16:creationId xmlns:a16="http://schemas.microsoft.com/office/drawing/2014/main" id="{EBEE70FA-9158-46F2-AFAB-54A103DC3199}"/>
              </a:ext>
            </a:extLst>
          </p:cNvPr>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a:extLst>
              <a:ext uri="{FF2B5EF4-FFF2-40B4-BE49-F238E27FC236}">
                <a16:creationId xmlns:a16="http://schemas.microsoft.com/office/drawing/2014/main" id="{316CB653-1963-4081-9493-7AF97FCE38BB}"/>
              </a:ext>
            </a:extLst>
          </p:cNvPr>
          <p:cNvSpPr>
            <a:spLocks noGrp="1"/>
          </p:cNvSpPr>
          <p:nvPr>
            <p:ph type="sldNum" sz="quarter" idx="4"/>
          </p:nvPr>
        </p:nvSpPr>
        <p:spPr/>
        <p:txBody>
          <a:bodyPr/>
          <a:lstStyle/>
          <a:p>
            <a:fld id="{E4E00EF0-048C-114D-ADD5-1D5ACA69D45F}" type="slidenum">
              <a:rPr lang="en-GB" smtClean="0"/>
              <a:pPr/>
              <a:t>7</a:t>
            </a:fld>
            <a:endParaRPr lang="en-GB" dirty="0"/>
          </a:p>
        </p:txBody>
      </p:sp>
    </p:spTree>
    <p:extLst>
      <p:ext uri="{BB962C8B-B14F-4D97-AF65-F5344CB8AC3E}">
        <p14:creationId xmlns:p14="http://schemas.microsoft.com/office/powerpoint/2010/main" val="329304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working collaboratively the answer?</a:t>
            </a:r>
          </a:p>
        </p:txBody>
      </p:sp>
      <p:sp>
        <p:nvSpPr>
          <p:cNvPr id="3" name="Content Placeholder 2"/>
          <p:cNvSpPr>
            <a:spLocks noGrp="1"/>
          </p:cNvSpPr>
          <p:nvPr>
            <p:ph idx="1"/>
          </p:nvPr>
        </p:nvSpPr>
        <p:spPr>
          <a:xfrm>
            <a:off x="375467" y="1006477"/>
            <a:ext cx="8412397" cy="3062391"/>
          </a:xfrm>
        </p:spPr>
        <p:txBody>
          <a:bodyPr/>
          <a:lstStyle/>
          <a:p>
            <a:pPr marL="457200" indent="-457200">
              <a:spcAft>
                <a:spcPts val="1200"/>
              </a:spcAft>
              <a:buFontTx/>
              <a:buChar char="-"/>
            </a:pPr>
            <a:r>
              <a:rPr lang="en-GB" sz="1800" dirty="0"/>
              <a:t>An option for some (but not all) practices</a:t>
            </a:r>
          </a:p>
          <a:p>
            <a:pPr marL="457200" indent="-457200">
              <a:spcAft>
                <a:spcPts val="1200"/>
              </a:spcAft>
              <a:buFontTx/>
              <a:buChar char="-"/>
            </a:pPr>
            <a:r>
              <a:rPr lang="en-GB" sz="1800" dirty="0"/>
              <a:t>Different shapes and sizes – no one size fits all</a:t>
            </a:r>
          </a:p>
          <a:p>
            <a:pPr marL="457200" indent="-457200">
              <a:spcAft>
                <a:spcPts val="1200"/>
              </a:spcAft>
              <a:buFontTx/>
              <a:buChar char="-"/>
            </a:pPr>
            <a:r>
              <a:rPr lang="en-GB" sz="1800" dirty="0"/>
              <a:t>Different threats and opportunities depending on the model; common themes include:</a:t>
            </a:r>
          </a:p>
          <a:p>
            <a:pPr marL="1149350" lvl="4" indent="-457200">
              <a:spcAft>
                <a:spcPts val="1200"/>
              </a:spcAft>
              <a:buFontTx/>
              <a:buChar char="-"/>
            </a:pPr>
            <a:r>
              <a:rPr lang="en-GB" sz="1800" dirty="0">
                <a:solidFill>
                  <a:schemeClr val="tx1"/>
                </a:solidFill>
              </a:rPr>
              <a:t>Sustainability and resilience</a:t>
            </a:r>
          </a:p>
          <a:p>
            <a:pPr marL="1149350" lvl="4" indent="-457200">
              <a:spcAft>
                <a:spcPts val="1200"/>
              </a:spcAft>
              <a:buFontTx/>
              <a:buChar char="-"/>
            </a:pPr>
            <a:r>
              <a:rPr lang="en-GB" sz="1800" dirty="0">
                <a:solidFill>
                  <a:schemeClr val="tx1"/>
                </a:solidFill>
              </a:rPr>
              <a:t>Support for individual practices</a:t>
            </a:r>
          </a:p>
          <a:p>
            <a:pPr marL="1149350" lvl="4" indent="-457200">
              <a:spcAft>
                <a:spcPts val="1200"/>
              </a:spcAft>
              <a:buFontTx/>
              <a:buChar char="-"/>
            </a:pPr>
            <a:r>
              <a:rPr lang="en-GB" sz="1800" dirty="0">
                <a:solidFill>
                  <a:schemeClr val="tx1"/>
                </a:solidFill>
              </a:rPr>
              <a:t>Workforce support and development</a:t>
            </a:r>
          </a:p>
          <a:p>
            <a:pPr marL="1149350" lvl="4" indent="-457200">
              <a:spcAft>
                <a:spcPts val="1200"/>
              </a:spcAft>
              <a:buFontTx/>
              <a:buChar char="-"/>
            </a:pPr>
            <a:r>
              <a:rPr lang="en-GB" sz="1800" dirty="0">
                <a:solidFill>
                  <a:schemeClr val="tx1"/>
                </a:solidFill>
              </a:rPr>
              <a:t>Option to expand and integrate primary care services</a:t>
            </a:r>
          </a:p>
          <a:p>
            <a:pPr marL="457200" indent="-457200">
              <a:spcAft>
                <a:spcPts val="1200"/>
              </a:spcAft>
              <a:buFontTx/>
              <a:buChar char="-"/>
            </a:pPr>
            <a:r>
              <a:rPr lang="en-GB" sz="1800" dirty="0"/>
              <a:t>Does not make up for lack of resources; BMA will continue to call for general practice to be properly resourced. But offers opportunities regardless of the funding situation.</a:t>
            </a:r>
          </a:p>
          <a:p>
            <a:pPr marL="457200" indent="-457200">
              <a:spcAft>
                <a:spcPts val="1200"/>
              </a:spcAft>
              <a:buFontTx/>
              <a:buChar char="-"/>
            </a:pPr>
            <a:r>
              <a:rPr lang="en-GB" sz="1800" dirty="0"/>
              <a:t>BMA not promoting any particular model, but can offer support to interested practices</a:t>
            </a:r>
          </a:p>
          <a:p>
            <a:pPr marL="457200" indent="-457200">
              <a:buFontTx/>
              <a:buChar char="-"/>
            </a:pPr>
            <a:endParaRPr lang="en-GB" sz="1000" dirty="0"/>
          </a:p>
          <a:p>
            <a:endParaRPr lang="en-GB" sz="1800" dirty="0"/>
          </a:p>
          <a:p>
            <a:pPr marL="457200" indent="-457200">
              <a:buFontTx/>
              <a:buChar char="-"/>
            </a:pPr>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8</a:t>
            </a:fld>
            <a:endParaRPr lang="en-GB" dirty="0"/>
          </a:p>
        </p:txBody>
      </p:sp>
    </p:spTree>
    <p:extLst>
      <p:ext uri="{BB962C8B-B14F-4D97-AF65-F5344CB8AC3E}">
        <p14:creationId xmlns:p14="http://schemas.microsoft.com/office/powerpoint/2010/main" val="397444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Federations</a:t>
            </a:r>
          </a:p>
        </p:txBody>
      </p:sp>
      <p:sp>
        <p:nvSpPr>
          <p:cNvPr id="3" name="Content Placeholder 2"/>
          <p:cNvSpPr>
            <a:spLocks noGrp="1"/>
          </p:cNvSpPr>
          <p:nvPr>
            <p:ph idx="1"/>
          </p:nvPr>
        </p:nvSpPr>
        <p:spPr>
          <a:xfrm>
            <a:off x="375468" y="1072056"/>
            <a:ext cx="7727523" cy="3247070"/>
          </a:xfrm>
        </p:spPr>
        <p:txBody>
          <a:bodyPr/>
          <a:lstStyle/>
          <a:p>
            <a:pPr marL="285750" indent="-285750">
              <a:spcAft>
                <a:spcPts val="1200"/>
              </a:spcAft>
              <a:buFontTx/>
              <a:buChar char="-"/>
            </a:pPr>
            <a:r>
              <a:rPr lang="en-US" sz="1800" dirty="0"/>
              <a:t>A group of practices working together, in a collective legal or organisational entity.</a:t>
            </a:r>
          </a:p>
          <a:p>
            <a:pPr marL="285750" indent="-285750">
              <a:spcAft>
                <a:spcPts val="1200"/>
              </a:spcAft>
              <a:buFontTx/>
              <a:buChar char="-"/>
            </a:pPr>
            <a:r>
              <a:rPr lang="en-US" sz="1800" dirty="0"/>
              <a:t>Different organisational forms that a federation can take – for example:</a:t>
            </a:r>
          </a:p>
          <a:p>
            <a:pPr marL="758825" lvl="3" indent="-285750">
              <a:spcAft>
                <a:spcPts val="1200"/>
              </a:spcAft>
              <a:buFontTx/>
              <a:buChar char="-"/>
            </a:pPr>
            <a:r>
              <a:rPr lang="en-US" sz="1800" dirty="0">
                <a:solidFill>
                  <a:schemeClr val="tx1"/>
                </a:solidFill>
              </a:rPr>
              <a:t>a loose arrangement eg based on a MoU</a:t>
            </a:r>
          </a:p>
          <a:p>
            <a:pPr marL="758825" lvl="3" indent="-285750">
              <a:spcAft>
                <a:spcPts val="1200"/>
              </a:spcAft>
              <a:buFontTx/>
              <a:buChar char="-"/>
            </a:pPr>
            <a:r>
              <a:rPr lang="en-US" sz="1800" dirty="0">
                <a:solidFill>
                  <a:schemeClr val="tx1"/>
                </a:solidFill>
              </a:rPr>
              <a:t>a legal entity, such as a company limited by shares or guarantee, a community interest company or a limited liability partnership</a:t>
            </a:r>
          </a:p>
          <a:p>
            <a:pPr marL="285750" indent="-285750">
              <a:spcAft>
                <a:spcPts val="1200"/>
              </a:spcAft>
              <a:buFontTx/>
              <a:buChar char="-"/>
            </a:pPr>
            <a:r>
              <a:rPr lang="en-US" sz="1800" dirty="0"/>
              <a:t>Different ownership, governance and management structures, to suit local aims and requirements. </a:t>
            </a:r>
          </a:p>
          <a:p>
            <a:pPr marL="285750" indent="-285750">
              <a:spcAft>
                <a:spcPts val="1200"/>
              </a:spcAft>
              <a:buFontTx/>
              <a:buChar char="-"/>
            </a:pPr>
            <a:r>
              <a:rPr lang="en-US" sz="1800" dirty="0"/>
              <a:t>In all models individual practices remain independent organisations, but profit, contractual and pension arrangements may vary. </a:t>
            </a:r>
          </a:p>
          <a:p>
            <a:pPr marL="285750" indent="-285750">
              <a:spcAft>
                <a:spcPts val="1200"/>
              </a:spcAft>
              <a:buFontTx/>
              <a:buChar char="-"/>
            </a:pPr>
            <a:r>
              <a:rPr lang="en-US" sz="1800" dirty="0"/>
              <a:t>This includes whether it is practices or the federation that hold GMS/PMS/APMCs contracts.</a:t>
            </a:r>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November,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9</a:t>
            </a:fld>
            <a:endParaRPr lang="en-GB" dirty="0"/>
          </a:p>
        </p:txBody>
      </p:sp>
    </p:spTree>
    <p:extLst>
      <p:ext uri="{BB962C8B-B14F-4D97-AF65-F5344CB8AC3E}">
        <p14:creationId xmlns:p14="http://schemas.microsoft.com/office/powerpoint/2010/main" val="475738455"/>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 BMA</Template>
  <TotalTime>1460</TotalTime>
  <Words>1167</Words>
  <Application>Microsoft Office PowerPoint</Application>
  <PresentationFormat>On-screen Show (16:9)</PresentationFormat>
  <Paragraphs>157</Paragraphs>
  <Slides>15</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Calibri Light</vt:lpstr>
      <vt:lpstr>Lucida Grande</vt:lpstr>
      <vt:lpstr>PowerPoint template</vt:lpstr>
      <vt:lpstr>BMA Theme Blue Titles</vt:lpstr>
      <vt:lpstr>BMA Theme White Titles</vt:lpstr>
      <vt:lpstr>BMA Theme Divider Slide</vt:lpstr>
      <vt:lpstr>Our profession, our future</vt:lpstr>
      <vt:lpstr>It’s a challenging environment…</vt:lpstr>
      <vt:lpstr>Underfunding of healthcare in the UK</vt:lpstr>
      <vt:lpstr>Funding gap in general practice</vt:lpstr>
      <vt:lpstr>A service under pressure</vt:lpstr>
      <vt:lpstr>What does the NHS want to buy?</vt:lpstr>
      <vt:lpstr>Despite the efficiencies of UK GP, we often hear...</vt:lpstr>
      <vt:lpstr>Is working collaboratively the answer?</vt:lpstr>
      <vt:lpstr>Federations</vt:lpstr>
      <vt:lpstr>Taurus Federation – Herefordshire </vt:lpstr>
      <vt:lpstr>Super-partnerships</vt:lpstr>
      <vt:lpstr>Our Health Partnership, Midlands and Shropshire </vt:lpstr>
      <vt:lpstr>Modality, Birmingham (and beyond)</vt:lpstr>
      <vt:lpstr>Opportunities and Threats?</vt:lpstr>
      <vt:lpstr>Questions, comments and discussion </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profession, our future</dc:title>
  <dc:creator>Marie Rogerson</dc:creator>
  <cp:lastModifiedBy>North Staffs LMC</cp:lastModifiedBy>
  <cp:revision>73</cp:revision>
  <cp:lastPrinted>2015-11-10T14:11:33Z</cp:lastPrinted>
  <dcterms:created xsi:type="dcterms:W3CDTF">2017-11-09T08:37:49Z</dcterms:created>
  <dcterms:modified xsi:type="dcterms:W3CDTF">2017-11-30T12:51:06Z</dcterms:modified>
</cp:coreProperties>
</file>